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11A5C-C5C2-461E-85D2-0D6D5C654ACD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9F24-AE50-4DD3-A3F9-36B9E9E5C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Получение и свойства </a:t>
            </a:r>
            <a:r>
              <a:rPr lang="ru-RU" smtClean="0"/>
              <a:t>алканов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Получение </a:t>
            </a:r>
            <a:r>
              <a:rPr lang="ru-RU" b="1" dirty="0" err="1" smtClean="0"/>
              <a:t>алканов</a:t>
            </a:r>
            <a:endParaRPr lang="ru-RU" b="1" dirty="0" smtClean="0"/>
          </a:p>
          <a:p>
            <a:r>
              <a:rPr lang="ru-RU" dirty="0" smtClean="0"/>
              <a:t> 1)     Предельные углеводороды от </a:t>
            </a:r>
            <a:r>
              <a:rPr lang="en-US" dirty="0" smtClean="0"/>
              <a:t>C</a:t>
            </a:r>
            <a:r>
              <a:rPr lang="ru-RU" baseline="-25000" dirty="0" smtClean="0"/>
              <a:t>1</a:t>
            </a:r>
            <a:r>
              <a:rPr lang="ru-RU" dirty="0" smtClean="0"/>
              <a:t> до </a:t>
            </a:r>
            <a:r>
              <a:rPr lang="en-US" dirty="0" smtClean="0"/>
              <a:t>C</a:t>
            </a:r>
            <a:r>
              <a:rPr lang="ru-RU" baseline="-25000" dirty="0" smtClean="0"/>
              <a:t>11</a:t>
            </a:r>
            <a:r>
              <a:rPr lang="ru-RU" dirty="0" smtClean="0"/>
              <a:t> выделяют фракционной перегонкой нефти, природного газа или смесей углеводородов, получаемых гидрированием угля. Реакции гидрирования угля под давлением, гидрирования окиси или двуокиси углерода в присутствии катализаторов (железо, кобальт, никель) при повышенной температуре имеет важное самостоятельное значение для получения предельных углеводородов.</a:t>
            </a:r>
          </a:p>
          <a:p>
            <a:r>
              <a:rPr lang="en-US" b="1" dirty="0" smtClean="0"/>
              <a:t>n C</a:t>
            </a:r>
            <a:r>
              <a:rPr lang="ru-RU" b="1" dirty="0" smtClean="0"/>
              <a:t> + (</a:t>
            </a:r>
            <a:r>
              <a:rPr lang="en-US" b="1" dirty="0" smtClean="0"/>
              <a:t>n</a:t>
            </a:r>
            <a:r>
              <a:rPr lang="ru-RU" b="1" dirty="0" smtClean="0"/>
              <a:t>+1) </a:t>
            </a:r>
            <a:r>
              <a:rPr lang="en-US" b="1" dirty="0" smtClean="0"/>
              <a:t>H</a:t>
            </a:r>
            <a:r>
              <a:rPr lang="ru-RU" b="1" baseline="-25000" dirty="0" smtClean="0"/>
              <a:t>2</a:t>
            </a:r>
            <a:r>
              <a:rPr lang="en-US" b="1" dirty="0" smtClean="0"/>
              <a:t> </a:t>
            </a:r>
            <a:r>
              <a:rPr lang="ru-RU" b="1" dirty="0" smtClean="0"/>
              <a:t> ––</a:t>
            </a:r>
            <a:r>
              <a:rPr lang="ru-RU" b="1" baseline="30000" dirty="0" smtClean="0"/>
              <a:t>400</a:t>
            </a:r>
            <a:r>
              <a:rPr lang="en-US" b="1" baseline="30000" dirty="0" smtClean="0"/>
              <a:t>°</a:t>
            </a:r>
            <a:r>
              <a:rPr lang="ru-RU" b="1" baseline="30000" dirty="0" smtClean="0"/>
              <a:t>С,</a:t>
            </a:r>
            <a:r>
              <a:rPr lang="en-US" b="1" baseline="30000" dirty="0" smtClean="0"/>
              <a:t>p</a:t>
            </a:r>
            <a:r>
              <a:rPr lang="en-US" b="1" dirty="0" smtClean="0"/>
              <a:t>®  </a:t>
            </a:r>
            <a:r>
              <a:rPr lang="en-US" b="1" dirty="0" err="1" smtClean="0"/>
              <a:t>C</a:t>
            </a:r>
            <a:r>
              <a:rPr lang="en-US" b="1" baseline="-25000" dirty="0" err="1" smtClean="0"/>
              <a:t>n</a:t>
            </a:r>
            <a:r>
              <a:rPr lang="en-US" b="1" dirty="0" err="1" smtClean="0"/>
              <a:t>H</a:t>
            </a:r>
            <a:r>
              <a:rPr lang="ru-RU" b="1" baseline="-25000" dirty="0" smtClean="0"/>
              <a:t>2</a:t>
            </a:r>
            <a:r>
              <a:rPr lang="en-US" b="1" baseline="-25000" dirty="0" smtClean="0"/>
              <a:t>n</a:t>
            </a:r>
            <a:r>
              <a:rPr lang="ru-RU" b="1" baseline="-25000" dirty="0" smtClean="0"/>
              <a:t>+2</a:t>
            </a:r>
            <a:endParaRPr lang="ru-RU" dirty="0" smtClean="0"/>
          </a:p>
          <a:p>
            <a:r>
              <a:rPr lang="en-US" b="1" dirty="0" smtClean="0"/>
              <a:t>n CO + (2n+1) H</a:t>
            </a:r>
            <a:r>
              <a:rPr lang="en-US" b="1" baseline="-25000" dirty="0" smtClean="0"/>
              <a:t>2</a:t>
            </a:r>
            <a:r>
              <a:rPr lang="en-US" b="1" dirty="0" smtClean="0"/>
              <a:t>  ––</a:t>
            </a:r>
            <a:r>
              <a:rPr lang="en-US" b="1" baseline="30000" dirty="0" smtClean="0"/>
              <a:t>200°С,Ni</a:t>
            </a:r>
            <a:r>
              <a:rPr lang="en-US" b="1" dirty="0" smtClean="0"/>
              <a:t>®  C</a:t>
            </a:r>
            <a:r>
              <a:rPr lang="en-US" b="1" baseline="-25000" dirty="0" smtClean="0"/>
              <a:t>n</a:t>
            </a:r>
            <a:r>
              <a:rPr lang="en-US" b="1" dirty="0" smtClean="0"/>
              <a:t>H</a:t>
            </a:r>
            <a:r>
              <a:rPr lang="en-US" b="1" baseline="-25000" dirty="0" smtClean="0"/>
              <a:t>2n+2</a:t>
            </a:r>
            <a:r>
              <a:rPr lang="en-US" b="1" dirty="0" smtClean="0"/>
              <a:t>+ n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ru-RU" dirty="0" smtClean="0"/>
              <a:t>2)     </a:t>
            </a:r>
            <a:r>
              <a:rPr lang="ru-RU" dirty="0" err="1" smtClean="0"/>
              <a:t>Алканы</a:t>
            </a:r>
            <a:r>
              <a:rPr lang="ru-RU" dirty="0" smtClean="0"/>
              <a:t> получают гидрированием непредельных или циклических углеводородов в присутствии катализаторов (платины, палладия, никеля).</a:t>
            </a:r>
          </a:p>
          <a:p>
            <a:r>
              <a:rPr lang="en-US" b="1" dirty="0" smtClean="0"/>
              <a:t>R–CH=CH–R' + H</a:t>
            </a:r>
            <a:r>
              <a:rPr lang="en-US" b="1" baseline="-25000" dirty="0" smtClean="0"/>
              <a:t>2</a:t>
            </a:r>
            <a:r>
              <a:rPr lang="en-US" b="1" dirty="0" smtClean="0"/>
              <a:t> ––</a:t>
            </a:r>
            <a:r>
              <a:rPr lang="en-US" b="1" baseline="30000" dirty="0" err="1" smtClean="0"/>
              <a:t>kat</a:t>
            </a:r>
            <a:r>
              <a:rPr lang="en-US" b="1" dirty="0" smtClean="0"/>
              <a:t>®  R–CH</a:t>
            </a:r>
            <a:r>
              <a:rPr lang="en-US" b="1" baseline="-25000" dirty="0" smtClean="0"/>
              <a:t>2</a:t>
            </a:r>
            <a:r>
              <a:rPr lang="en-US" b="1" dirty="0" smtClean="0"/>
              <a:t>–CH</a:t>
            </a:r>
            <a:r>
              <a:rPr lang="en-US" b="1" baseline="-25000" dirty="0" smtClean="0"/>
              <a:t>2</a:t>
            </a:r>
            <a:r>
              <a:rPr lang="en-US" b="1" dirty="0" smtClean="0"/>
              <a:t>–R'</a:t>
            </a:r>
            <a:endParaRPr lang="ru-RU" dirty="0" smtClean="0"/>
          </a:p>
          <a:p>
            <a:r>
              <a:rPr lang="ru-RU" b="1" dirty="0" smtClean="0"/>
              <a:t>С</a:t>
            </a:r>
            <a:r>
              <a:rPr lang="ru-RU" b="1" baseline="-25000" dirty="0" smtClean="0"/>
              <a:t>3</a:t>
            </a:r>
            <a:r>
              <a:rPr lang="ru-RU" b="1" dirty="0" smtClean="0"/>
              <a:t>Н</a:t>
            </a:r>
            <a:r>
              <a:rPr lang="ru-RU" b="1" baseline="-25000" dirty="0" smtClean="0"/>
              <a:t>6</a:t>
            </a:r>
            <a:r>
              <a:rPr lang="ru-RU" dirty="0" smtClean="0"/>
              <a:t>(циклопропан) </a:t>
            </a:r>
            <a:r>
              <a:rPr lang="ru-RU" b="1" dirty="0" smtClean="0"/>
              <a:t>+ </a:t>
            </a:r>
            <a:r>
              <a:rPr lang="en-US" b="1" dirty="0" smtClean="0"/>
              <a:t>H</a:t>
            </a:r>
            <a:r>
              <a:rPr lang="ru-RU" b="1" baseline="-25000" dirty="0" smtClean="0"/>
              <a:t>2</a:t>
            </a:r>
            <a:r>
              <a:rPr lang="ru-RU" b="1" dirty="0" smtClean="0"/>
              <a:t> ––</a:t>
            </a:r>
            <a:r>
              <a:rPr lang="en-US" b="1" baseline="30000" dirty="0" smtClean="0"/>
              <a:t>Pd</a:t>
            </a:r>
            <a:r>
              <a:rPr lang="en-US" b="1" dirty="0" smtClean="0"/>
              <a:t>®  CH</a:t>
            </a:r>
            <a:r>
              <a:rPr lang="ru-RU" b="1" baseline="-25000" dirty="0" smtClean="0"/>
              <a:t>3</a:t>
            </a:r>
            <a:r>
              <a:rPr lang="ru-RU" b="1" dirty="0" smtClean="0"/>
              <a:t> 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 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dirty="0" smtClean="0"/>
              <a:t>(пропан)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3)     Получение </a:t>
            </a:r>
            <a:r>
              <a:rPr lang="ru-RU" dirty="0" err="1" smtClean="0"/>
              <a:t>алканов</a:t>
            </a:r>
            <a:r>
              <a:rPr lang="ru-RU" dirty="0" smtClean="0"/>
              <a:t> можно осуществить реакцией </a:t>
            </a:r>
            <a:r>
              <a:rPr lang="ru-RU" dirty="0" err="1" smtClean="0"/>
              <a:t>Вюрца</a:t>
            </a:r>
            <a:r>
              <a:rPr lang="ru-RU" dirty="0" smtClean="0"/>
              <a:t>, заключающейся в действии металлического натрия на </a:t>
            </a:r>
            <a:r>
              <a:rPr lang="ru-RU" dirty="0" err="1" smtClean="0"/>
              <a:t>моногалогенопроизводные</a:t>
            </a:r>
            <a:r>
              <a:rPr lang="ru-RU" dirty="0" smtClean="0"/>
              <a:t> углеводородов.</a:t>
            </a:r>
          </a:p>
          <a:p>
            <a:r>
              <a:rPr lang="ru-RU" b="1" dirty="0" smtClean="0"/>
              <a:t>2</a:t>
            </a: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en-US" b="1" dirty="0" smtClean="0"/>
              <a:t>Br</a:t>
            </a:r>
            <a:r>
              <a:rPr lang="ru-RU" b="1" dirty="0" smtClean="0"/>
              <a:t>(бромистый этил) + 2</a:t>
            </a:r>
            <a:r>
              <a:rPr lang="en-US" b="1" dirty="0" smtClean="0"/>
              <a:t>Na ® CH</a:t>
            </a:r>
            <a:r>
              <a:rPr lang="ru-RU" b="1" baseline="-25000" dirty="0" smtClean="0"/>
              <a:t>3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b="1" dirty="0" smtClean="0"/>
              <a:t>(бутан) + 2</a:t>
            </a:r>
            <a:r>
              <a:rPr lang="en-US" b="1" dirty="0" err="1" smtClean="0"/>
              <a:t>NaBr</a:t>
            </a:r>
            <a:endParaRPr lang="ru-RU" dirty="0" smtClean="0"/>
          </a:p>
          <a:p>
            <a:r>
              <a:rPr lang="ru-RU" dirty="0" smtClean="0"/>
              <a:t>4)     В лабораторной практике предельные углеводороды получают </a:t>
            </a:r>
            <a:r>
              <a:rPr lang="ru-RU" dirty="0" err="1" smtClean="0"/>
              <a:t>декарбоксилированием</a:t>
            </a:r>
            <a:r>
              <a:rPr lang="ru-RU" dirty="0" smtClean="0"/>
              <a:t> карбоновых кислот при сплавлении их со щелочами. Так получают метан при нагревании ацетата натрия с </a:t>
            </a:r>
            <a:r>
              <a:rPr lang="ru-RU" dirty="0" err="1" smtClean="0"/>
              <a:t>гидроксидом</a:t>
            </a:r>
            <a:r>
              <a:rPr lang="ru-RU" dirty="0" smtClean="0"/>
              <a:t> натрия.</a:t>
            </a:r>
          </a:p>
          <a:p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en-US" b="1" dirty="0" err="1" smtClean="0"/>
              <a:t>COONa</a:t>
            </a:r>
            <a:r>
              <a:rPr lang="ru-RU" b="1" dirty="0" smtClean="0"/>
              <a:t> + </a:t>
            </a:r>
            <a:r>
              <a:rPr lang="en-US" b="1" dirty="0" err="1" smtClean="0"/>
              <a:t>NaOH</a:t>
            </a:r>
            <a:r>
              <a:rPr lang="en-US" b="1" dirty="0" smtClean="0"/>
              <a:t>  </a:t>
            </a:r>
            <a:r>
              <a:rPr lang="ru-RU" b="1" dirty="0" smtClean="0"/>
              <a:t>––</a:t>
            </a:r>
            <a:r>
              <a:rPr lang="en-US" b="1" baseline="30000" dirty="0" smtClean="0"/>
              <a:t>t°</a:t>
            </a:r>
            <a:r>
              <a:rPr lang="en-US" b="1" dirty="0" smtClean="0"/>
              <a:t>®  CH</a:t>
            </a:r>
            <a:r>
              <a:rPr lang="ru-RU" b="1" baseline="-25000" dirty="0" smtClean="0"/>
              <a:t>4</a:t>
            </a:r>
            <a:r>
              <a:rPr lang="ru-RU" b="1" dirty="0" smtClean="0"/>
              <a:t>­</a:t>
            </a:r>
            <a:r>
              <a:rPr lang="en-US" b="1" dirty="0" smtClean="0"/>
              <a:t> </a:t>
            </a:r>
            <a:r>
              <a:rPr lang="ru-RU" b="1" dirty="0" smtClean="0"/>
              <a:t>+ </a:t>
            </a:r>
            <a:r>
              <a:rPr lang="en-US" b="1" dirty="0" smtClean="0"/>
              <a:t>Na</a:t>
            </a:r>
            <a:r>
              <a:rPr lang="ru-RU" b="1" baseline="-25000" dirty="0" smtClean="0"/>
              <a:t>2</a:t>
            </a:r>
            <a:r>
              <a:rPr lang="en-US" b="1" dirty="0" smtClean="0"/>
              <a:t>CO</a:t>
            </a:r>
            <a:r>
              <a:rPr lang="ru-RU" b="1" baseline="-25000" dirty="0" smtClean="0"/>
              <a:t>3</a:t>
            </a:r>
            <a:endParaRPr lang="ru-RU" dirty="0" smtClean="0"/>
          </a:p>
          <a:p>
            <a:r>
              <a:rPr lang="ru-RU" dirty="0" smtClean="0"/>
              <a:t> 5)     Метан также можно получить гидролизом карбида алюминия.</a:t>
            </a:r>
          </a:p>
          <a:p>
            <a:r>
              <a:rPr lang="en-US" b="1" dirty="0" smtClean="0"/>
              <a:t>Al</a:t>
            </a:r>
            <a:r>
              <a:rPr lang="en-US" b="1" baseline="-25000" dirty="0" smtClean="0"/>
              <a:t>4</a:t>
            </a:r>
            <a:r>
              <a:rPr lang="en-US" b="1" dirty="0" smtClean="0"/>
              <a:t>C</a:t>
            </a:r>
            <a:r>
              <a:rPr lang="en-US" b="1" baseline="-25000" dirty="0" smtClean="0"/>
              <a:t>3</a:t>
            </a:r>
            <a:r>
              <a:rPr lang="en-US" b="1" dirty="0" smtClean="0"/>
              <a:t> + 12H</a:t>
            </a:r>
            <a:r>
              <a:rPr lang="en-US" b="1" baseline="-25000" dirty="0" smtClean="0"/>
              <a:t>2</a:t>
            </a:r>
            <a:r>
              <a:rPr lang="en-US" b="1" dirty="0" smtClean="0"/>
              <a:t>O  ®  3CH</a:t>
            </a:r>
            <a:r>
              <a:rPr lang="en-US" b="1" baseline="-25000" dirty="0" smtClean="0"/>
              <a:t>4</a:t>
            </a:r>
            <a:r>
              <a:rPr lang="en-US" b="1" dirty="0" smtClean="0"/>
              <a:t>­ + 4Al(OH)</a:t>
            </a:r>
            <a:r>
              <a:rPr lang="en-US" b="1" baseline="-25000" dirty="0" smtClean="0"/>
              <a:t>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 fontScale="70000" lnSpcReduction="20000"/>
          </a:bodyPr>
          <a:lstStyle/>
          <a:p>
            <a:r>
              <a:rPr lang="en-US" sz="2600" b="1" dirty="0" smtClean="0"/>
              <a:t>I.</a:t>
            </a:r>
            <a:r>
              <a:rPr lang="ru-RU" sz="2600" b="1" dirty="0" smtClean="0"/>
              <a:t> Реакции замещения</a:t>
            </a:r>
            <a:endParaRPr lang="ru-RU" sz="2600" dirty="0" smtClean="0"/>
          </a:p>
          <a:p>
            <a:pPr lvl="0"/>
            <a:r>
              <a:rPr lang="ru-RU" sz="2600" i="1" dirty="0" smtClean="0"/>
              <a:t>Галогенирование.</a:t>
            </a:r>
            <a:r>
              <a:rPr lang="ru-RU" sz="2600" dirty="0" smtClean="0"/>
              <a:t> Это одна из характерных реакций предельных углеводородов. Наибольшее практическое значение имеют </a:t>
            </a:r>
            <a:r>
              <a:rPr lang="ru-RU" sz="2600" dirty="0" err="1" smtClean="0"/>
              <a:t>бромирование</a:t>
            </a:r>
            <a:r>
              <a:rPr lang="ru-RU" sz="2600" dirty="0" smtClean="0"/>
              <a:t> и хлорирование </a:t>
            </a:r>
            <a:r>
              <a:rPr lang="ru-RU" sz="2600" dirty="0" err="1" smtClean="0"/>
              <a:t>алканов</a:t>
            </a:r>
            <a:r>
              <a:rPr lang="ru-RU" sz="2600" dirty="0" smtClean="0"/>
              <a:t>. Например,  хлорирование метана: </a:t>
            </a:r>
          </a:p>
          <a:p>
            <a:r>
              <a:rPr lang="ru-RU" dirty="0" smtClean="0"/>
              <a:t>2)     </a:t>
            </a:r>
            <a:r>
              <a:rPr lang="ru-RU" i="1" dirty="0" smtClean="0"/>
              <a:t>Нитрование.</a:t>
            </a:r>
            <a:r>
              <a:rPr lang="ru-RU" dirty="0" smtClean="0"/>
              <a:t> Несмотря на то, что в обычных условиях </a:t>
            </a:r>
            <a:r>
              <a:rPr lang="ru-RU" dirty="0" err="1" smtClean="0"/>
              <a:t>алканы</a:t>
            </a:r>
            <a:r>
              <a:rPr lang="ru-RU" dirty="0" smtClean="0"/>
              <a:t> не взаимодействуют с концентрированной азотной кислотой, при нагревании их до 140</a:t>
            </a:r>
            <a:r>
              <a:rPr lang="en-US" dirty="0" smtClean="0"/>
              <a:t>°</a:t>
            </a:r>
            <a:r>
              <a:rPr lang="ru-RU" dirty="0" smtClean="0"/>
              <a:t>С </a:t>
            </a:r>
            <a:r>
              <a:rPr lang="ru-RU" dirty="0" err="1" smtClean="0"/>
              <a:t>с</a:t>
            </a:r>
            <a:r>
              <a:rPr lang="ru-RU" dirty="0" smtClean="0"/>
              <a:t> разбавленной (10%-ной) азотной кислотой под давлением осуществляется реакция нитрования – замещение атома водорода нитрогруппой (реакция М.И.Коновалова). </a:t>
            </a:r>
          </a:p>
          <a:p>
            <a:r>
              <a:rPr lang="en-US" b="1" dirty="0" smtClean="0"/>
              <a:t>NO</a:t>
            </a:r>
            <a:r>
              <a:rPr lang="en-US" b="1" baseline="-25000" dirty="0" smtClean="0"/>
              <a:t>2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>
                <a:sym typeface="Symbol"/>
              </a:rPr>
              <a:t></a:t>
            </a:r>
            <a:r>
              <a:rPr lang="en-US" b="1" dirty="0" smtClean="0"/>
              <a:t> </a:t>
            </a:r>
            <a:endParaRPr lang="ru-RU" dirty="0" smtClean="0"/>
          </a:p>
          <a:p>
            <a:r>
              <a:rPr lang="en-US" b="1" dirty="0" smtClean="0"/>
              <a:t>CH</a:t>
            </a:r>
            <a:r>
              <a:rPr lang="en-US" b="1" baseline="-25000" dirty="0" smtClean="0"/>
              <a:t>3</a:t>
            </a:r>
            <a:r>
              <a:rPr lang="en-US" b="1" dirty="0" smtClean="0"/>
              <a:t>–</a:t>
            </a:r>
            <a:endParaRPr lang="ru-RU" dirty="0" smtClean="0"/>
          </a:p>
          <a:p>
            <a:r>
              <a:rPr lang="en-US" b="1" dirty="0" smtClean="0"/>
              <a:t>CH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b="1" dirty="0" smtClean="0"/>
              <a:t>(2- </a:t>
            </a:r>
            <a:r>
              <a:rPr lang="ru-RU" b="1" dirty="0" err="1" smtClean="0"/>
              <a:t>метилпропан</a:t>
            </a:r>
            <a:r>
              <a:rPr lang="ru-RU" b="1" dirty="0" smtClean="0"/>
              <a:t>)</a:t>
            </a:r>
            <a:r>
              <a:rPr lang="ru-RU" b="1" baseline="-25000" dirty="0" smtClean="0"/>
              <a:t> </a:t>
            </a:r>
            <a:r>
              <a:rPr lang="ru-RU" b="1" dirty="0" smtClean="0"/>
              <a:t>+</a:t>
            </a:r>
            <a:r>
              <a:rPr lang="en-US" b="1" dirty="0" smtClean="0"/>
              <a:t>HNO</a:t>
            </a:r>
            <a:r>
              <a:rPr lang="ru-RU" b="1" baseline="-25000" dirty="0" smtClean="0"/>
              <a:t>3</a:t>
            </a:r>
            <a:r>
              <a:rPr lang="en-US" b="1" dirty="0" smtClean="0"/>
              <a:t>  </a:t>
            </a:r>
            <a:r>
              <a:rPr lang="ru-RU" b="1" dirty="0" smtClean="0"/>
              <a:t>–– </a:t>
            </a:r>
            <a:r>
              <a:rPr lang="en-US" b="1" baseline="30000" dirty="0" smtClean="0"/>
              <a:t>t°</a:t>
            </a:r>
            <a:r>
              <a:rPr lang="ru-RU" b="1" baseline="30000" dirty="0" smtClean="0"/>
              <a:t>,</a:t>
            </a:r>
            <a:r>
              <a:rPr lang="en-US" b="1" baseline="30000" dirty="0" smtClean="0"/>
              <a:t>p</a:t>
            </a:r>
            <a:r>
              <a:rPr lang="en-US" b="1" dirty="0" smtClean="0"/>
              <a:t> ®  CH</a:t>
            </a:r>
            <a:r>
              <a:rPr lang="ru-RU" b="1" baseline="-25000" dirty="0" smtClean="0"/>
              <a:t>3</a:t>
            </a:r>
            <a:r>
              <a:rPr lang="ru-RU" b="1" dirty="0" smtClean="0"/>
              <a:t>–</a:t>
            </a:r>
            <a:br>
              <a:rPr lang="ru-RU" b="1" dirty="0" smtClean="0"/>
            </a:br>
            <a:r>
              <a:rPr lang="ru-RU" b="1" dirty="0" smtClean="0">
                <a:sym typeface="Symbol"/>
              </a:rPr>
              <a:t>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endParaRPr lang="ru-RU" dirty="0" smtClean="0"/>
          </a:p>
          <a:p>
            <a:r>
              <a:rPr lang="en-US" b="1" dirty="0" smtClean="0"/>
              <a:t>C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b="1" dirty="0" smtClean="0"/>
              <a:t>(2-нитро-2-метилпропан)</a:t>
            </a:r>
            <a:r>
              <a:rPr lang="ru-RU" b="1" baseline="-25000" dirty="0" smtClean="0"/>
              <a:t> </a:t>
            </a:r>
            <a:r>
              <a:rPr lang="ru-RU" b="1" dirty="0" smtClean="0"/>
              <a:t>+ </a:t>
            </a:r>
            <a:r>
              <a:rPr lang="en-US" b="1" dirty="0" smtClean="0"/>
              <a:t>H</a:t>
            </a:r>
            <a:r>
              <a:rPr lang="ru-RU" b="1" baseline="-25000" dirty="0" smtClean="0"/>
              <a:t>2</a:t>
            </a:r>
            <a:r>
              <a:rPr lang="en-US" b="1" dirty="0" smtClean="0"/>
              <a:t>O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ym typeface="Symbol"/>
              </a:rPr>
              <a:t>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3</a:t>
            </a:r>
            <a:r>
              <a:rPr lang="ru-RU" i="1" dirty="0" smtClean="0"/>
              <a:t>)   Крекинг.</a:t>
            </a:r>
            <a:r>
              <a:rPr lang="ru-RU" dirty="0" smtClean="0"/>
              <a:t> При высокой температуре в присутствии катализаторов предельные углеводороды подвергаются расщеплению, которое называется крекингом. При крекинге происходит </a:t>
            </a:r>
            <a:r>
              <a:rPr lang="ru-RU" dirty="0" err="1" smtClean="0"/>
              <a:t>гомолитический</a:t>
            </a:r>
            <a:r>
              <a:rPr lang="ru-RU" dirty="0" smtClean="0"/>
              <a:t> разрыв </a:t>
            </a:r>
            <a:r>
              <a:rPr lang="ru-RU" dirty="0" err="1" smtClean="0"/>
              <a:t>углерод-углеродных</a:t>
            </a:r>
            <a:r>
              <a:rPr lang="ru-RU" dirty="0" smtClean="0"/>
              <a:t> связей с образованием насыщенных и ненасыщенных углеводородов с более короткими цепями.</a:t>
            </a:r>
          </a:p>
          <a:p>
            <a:r>
              <a:rPr lang="en-US" b="1" dirty="0" smtClean="0"/>
              <a:t>CH</a:t>
            </a:r>
            <a:r>
              <a:rPr lang="ru-RU" b="1" baseline="-25000" dirty="0" smtClean="0"/>
              <a:t>3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 </a:t>
            </a:r>
            <a:r>
              <a:rPr lang="ru-RU" b="1" dirty="0" smtClean="0"/>
              <a:t>(бутан) ––</a:t>
            </a:r>
            <a:r>
              <a:rPr lang="ru-RU" b="1" baseline="30000" dirty="0" smtClean="0"/>
              <a:t>400</a:t>
            </a:r>
            <a:r>
              <a:rPr lang="en-US" b="1" baseline="30000" dirty="0" smtClean="0"/>
              <a:t>°C</a:t>
            </a:r>
            <a:r>
              <a:rPr lang="en-US" b="1" dirty="0" smtClean="0"/>
              <a:t>® CH</a:t>
            </a:r>
            <a:r>
              <a:rPr lang="ru-RU" b="1" baseline="-25000" dirty="0" smtClean="0"/>
              <a:t>3</a:t>
            </a:r>
            <a:r>
              <a:rPr lang="ru-RU" b="1" dirty="0" smtClean="0"/>
              <a:t>–</a:t>
            </a:r>
            <a:r>
              <a:rPr lang="en-US" b="1" dirty="0" smtClean="0"/>
              <a:t>CH</a:t>
            </a:r>
            <a:r>
              <a:rPr lang="ru-RU" b="1" baseline="-25000" dirty="0" smtClean="0"/>
              <a:t>3 </a:t>
            </a:r>
            <a:r>
              <a:rPr lang="ru-RU" b="1" dirty="0" smtClean="0"/>
              <a:t>(этан)</a:t>
            </a:r>
            <a:r>
              <a:rPr lang="ru-RU" b="1" baseline="-25000" dirty="0" smtClean="0"/>
              <a:t> </a:t>
            </a:r>
            <a:r>
              <a:rPr lang="ru-RU" b="1" dirty="0" smtClean="0"/>
              <a:t>+ </a:t>
            </a:r>
            <a:r>
              <a:rPr lang="en-US" b="1" dirty="0" smtClean="0"/>
              <a:t>CH</a:t>
            </a:r>
            <a:r>
              <a:rPr lang="ru-RU" b="1" baseline="-25000" dirty="0" smtClean="0"/>
              <a:t>2</a:t>
            </a:r>
            <a:r>
              <a:rPr lang="ru-RU" b="1" dirty="0" smtClean="0"/>
              <a:t>=</a:t>
            </a:r>
            <a:r>
              <a:rPr lang="en-US" b="1" dirty="0" smtClean="0"/>
              <a:t>CH</a:t>
            </a:r>
            <a:r>
              <a:rPr lang="ru-RU" b="1" baseline="-25000" dirty="0" smtClean="0"/>
              <a:t>2 </a:t>
            </a:r>
            <a:r>
              <a:rPr lang="ru-RU" b="1" dirty="0" smtClean="0"/>
              <a:t>(этилен)</a:t>
            </a:r>
            <a:endParaRPr lang="ru-RU" dirty="0" smtClean="0"/>
          </a:p>
          <a:p>
            <a:r>
              <a:rPr lang="ru-RU" dirty="0" smtClean="0"/>
              <a:t>4) 	</a:t>
            </a:r>
            <a:r>
              <a:rPr lang="ru-RU" i="1" dirty="0" smtClean="0"/>
              <a:t>Дегидрирование. </a:t>
            </a:r>
            <a:r>
              <a:rPr lang="ru-RU" dirty="0" smtClean="0"/>
              <a:t>Повышение температуры процесса ведет к более глубоким распадам углеводородов и, в частности, к дегидрированию, т.е. к отщеплению водорода. Так, метан при 1500ºС приводит к ацетилену.                   </a:t>
            </a:r>
            <a:r>
              <a:rPr lang="ru-RU" b="1" dirty="0" smtClean="0"/>
              <a:t>2</a:t>
            </a:r>
            <a:r>
              <a:rPr lang="en-US" b="1" dirty="0" smtClean="0"/>
              <a:t>CH</a:t>
            </a:r>
            <a:r>
              <a:rPr lang="ru-RU" b="1" baseline="-25000" dirty="0" smtClean="0"/>
              <a:t>4</a:t>
            </a:r>
            <a:r>
              <a:rPr lang="en-US" b="1" dirty="0" smtClean="0"/>
              <a:t>  </a:t>
            </a:r>
            <a:r>
              <a:rPr lang="ru-RU" b="1" dirty="0" smtClean="0"/>
              <a:t>––</a:t>
            </a:r>
            <a:r>
              <a:rPr lang="ru-RU" b="1" baseline="30000" dirty="0" smtClean="0"/>
              <a:t>1500</a:t>
            </a:r>
            <a:r>
              <a:rPr lang="en-US" b="1" baseline="30000" dirty="0" smtClean="0"/>
              <a:t>°C</a:t>
            </a:r>
            <a:r>
              <a:rPr lang="en-US" b="1" dirty="0" smtClean="0"/>
              <a:t>®  H</a:t>
            </a:r>
            <a:r>
              <a:rPr lang="ru-RU" b="1" dirty="0" smtClean="0"/>
              <a:t>–</a:t>
            </a:r>
            <a:r>
              <a:rPr lang="en-US" b="1" dirty="0" smtClean="0"/>
              <a:t>CºC</a:t>
            </a:r>
            <a:r>
              <a:rPr lang="ru-RU" b="1" dirty="0" smtClean="0"/>
              <a:t>–</a:t>
            </a:r>
            <a:r>
              <a:rPr lang="en-US" b="1" dirty="0" smtClean="0"/>
              <a:t>H </a:t>
            </a:r>
            <a:r>
              <a:rPr lang="ru-RU" b="1" dirty="0" smtClean="0"/>
              <a:t>(ацетилен) + 3</a:t>
            </a:r>
            <a:r>
              <a:rPr lang="en-US" b="1" dirty="0" smtClean="0"/>
              <a:t>H</a:t>
            </a:r>
            <a:r>
              <a:rPr lang="ru-RU" b="1" baseline="-25000" dirty="0" smtClean="0"/>
              <a:t>2</a:t>
            </a:r>
            <a:endParaRPr lang="ru-RU" dirty="0" smtClean="0"/>
          </a:p>
          <a:p>
            <a:r>
              <a:rPr lang="ru-RU" dirty="0" smtClean="0"/>
              <a:t>Дегидрированием гомологов метана получают </a:t>
            </a:r>
            <a:r>
              <a:rPr lang="ru-RU" dirty="0" err="1" smtClean="0"/>
              <a:t>алкены</a:t>
            </a:r>
            <a:r>
              <a:rPr lang="ru-RU" dirty="0" smtClean="0"/>
              <a:t> и </a:t>
            </a:r>
            <a:r>
              <a:rPr lang="ru-RU" dirty="0" err="1" smtClean="0"/>
              <a:t>алкины</a:t>
            </a:r>
            <a:r>
              <a:rPr lang="ru-RU" dirty="0" smtClean="0"/>
              <a:t>, например:</a:t>
            </a:r>
          </a:p>
          <a:p>
            <a:r>
              <a:rPr lang="ru-RU" b="1" dirty="0" smtClean="0"/>
              <a:t>СН</a:t>
            </a:r>
            <a:r>
              <a:rPr lang="ru-RU" b="1" baseline="-25000" dirty="0" smtClean="0"/>
              <a:t>3</a:t>
            </a:r>
            <a:r>
              <a:rPr lang="ru-RU" b="1" dirty="0" smtClean="0"/>
              <a:t>-СН</a:t>
            </a:r>
            <a:r>
              <a:rPr lang="ru-RU" b="1" baseline="-25000" dirty="0" smtClean="0"/>
              <a:t>2</a:t>
            </a:r>
            <a:r>
              <a:rPr lang="ru-RU" b="1" dirty="0" smtClean="0"/>
              <a:t>-СН</a:t>
            </a:r>
            <a:r>
              <a:rPr lang="ru-RU" b="1" baseline="-25000" dirty="0" smtClean="0"/>
              <a:t>3</a:t>
            </a:r>
            <a:r>
              <a:rPr lang="ru-RU" b="1" dirty="0" smtClean="0"/>
              <a:t> (пропан) →  СН</a:t>
            </a:r>
            <a:r>
              <a:rPr lang="ru-RU" b="1" baseline="-25000" dirty="0" smtClean="0"/>
              <a:t>2</a:t>
            </a:r>
            <a:r>
              <a:rPr lang="ru-RU" b="1" dirty="0" smtClean="0"/>
              <a:t>=СН-СН</a:t>
            </a:r>
            <a:r>
              <a:rPr lang="ru-RU" b="1" baseline="-25000" dirty="0" smtClean="0"/>
              <a:t>3</a:t>
            </a:r>
            <a:r>
              <a:rPr lang="ru-RU" b="1" dirty="0" smtClean="0"/>
              <a:t> (</a:t>
            </a:r>
            <a:r>
              <a:rPr lang="ru-RU" b="1" dirty="0" err="1" smtClean="0"/>
              <a:t>пропен</a:t>
            </a:r>
            <a:r>
              <a:rPr lang="ru-RU" b="1" dirty="0" smtClean="0"/>
              <a:t>) + Н</a:t>
            </a:r>
            <a:r>
              <a:rPr lang="ru-RU" b="1" baseline="-25000" dirty="0" smtClean="0"/>
              <a:t>2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15040"/>
          </a:xfrm>
        </p:spPr>
        <p:txBody>
          <a:bodyPr/>
          <a:lstStyle/>
          <a:p>
            <a:r>
              <a:rPr lang="ru-RU" sz="1800" dirty="0" smtClean="0"/>
              <a:t>5)        </a:t>
            </a:r>
            <a:r>
              <a:rPr lang="ru-RU" sz="1800" i="1" dirty="0" smtClean="0"/>
              <a:t>Изомеризация.</a:t>
            </a:r>
            <a:r>
              <a:rPr lang="ru-RU" sz="1800" dirty="0" smtClean="0"/>
              <a:t> Под влиянием катализаторов при нагревании углеводороды нормального строения подвергаются изомеризации - перестройке углеродного скелета с образованием </a:t>
            </a:r>
            <a:r>
              <a:rPr lang="ru-RU" sz="1800" dirty="0" err="1" smtClean="0"/>
              <a:t>алканов</a:t>
            </a:r>
            <a:r>
              <a:rPr lang="ru-RU" sz="1800" dirty="0" smtClean="0"/>
              <a:t> разветвленного строения.</a:t>
            </a:r>
          </a:p>
          <a:p>
            <a:r>
              <a:rPr lang="en-US" sz="1800" b="1" dirty="0" smtClean="0"/>
              <a:t> CH</a:t>
            </a:r>
            <a:r>
              <a:rPr lang="en-US" sz="1800" b="1" baseline="-25000" dirty="0" smtClean="0"/>
              <a:t>3</a:t>
            </a:r>
            <a:r>
              <a:rPr lang="en-US" sz="1800" b="1" dirty="0" smtClean="0"/>
              <a:t>–CH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–CH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–CH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–CH</a:t>
            </a:r>
            <a:r>
              <a:rPr lang="en-US" sz="1800" b="1" baseline="-25000" dirty="0" smtClean="0"/>
              <a:t>3 </a:t>
            </a:r>
            <a:r>
              <a:rPr lang="en-US" sz="1800" b="1" dirty="0" smtClean="0"/>
              <a:t>(</a:t>
            </a:r>
            <a:r>
              <a:rPr lang="en-US" sz="1800" b="1" dirty="0" err="1" smtClean="0"/>
              <a:t>пентан</a:t>
            </a:r>
            <a:r>
              <a:rPr lang="en-US" sz="1800" b="1" dirty="0" smtClean="0"/>
              <a:t>)  ––</a:t>
            </a:r>
            <a:r>
              <a:rPr lang="en-US" sz="1800" b="1" baseline="30000" dirty="0" smtClean="0"/>
              <a:t>t°,AlCl</a:t>
            </a:r>
            <a:r>
              <a:rPr lang="en-US" sz="1800" b="1" baseline="-25000" dirty="0" smtClean="0"/>
              <a:t>3</a:t>
            </a:r>
            <a:r>
              <a:rPr lang="en-US" sz="1800" b="1" dirty="0" smtClean="0"/>
              <a:t>®  CH</a:t>
            </a:r>
            <a:r>
              <a:rPr lang="en-US" sz="1800" b="1" baseline="-25000" dirty="0" smtClean="0"/>
              <a:t>3</a:t>
            </a:r>
            <a:r>
              <a:rPr lang="en-US" sz="1800" b="1" dirty="0" smtClean="0"/>
              <a:t>–</a:t>
            </a:r>
            <a:endParaRPr lang="ru-RU" sz="1800" dirty="0" smtClean="0"/>
          </a:p>
          <a:p>
            <a:r>
              <a:rPr lang="en-US" sz="1800" b="1" dirty="0" smtClean="0"/>
              <a:t>CH–CH</a:t>
            </a:r>
            <a:r>
              <a:rPr lang="en-US" sz="1800" b="1" baseline="-25000" dirty="0" smtClean="0"/>
              <a:t>2</a:t>
            </a:r>
            <a:r>
              <a:rPr lang="en-US" sz="1800" b="1" dirty="0" smtClean="0"/>
              <a:t>–CH</a:t>
            </a:r>
            <a:r>
              <a:rPr lang="en-US" sz="1800" b="1" baseline="-25000" dirty="0" smtClean="0"/>
              <a:t>3  </a:t>
            </a:r>
            <a:r>
              <a:rPr lang="en-US" sz="1800" b="1" dirty="0" smtClean="0"/>
              <a:t>(2- </a:t>
            </a:r>
            <a:r>
              <a:rPr lang="en-US" sz="1800" b="1" dirty="0" err="1" smtClean="0"/>
              <a:t>метилбутан</a:t>
            </a:r>
            <a:r>
              <a:rPr lang="en-US" sz="1800" b="1" dirty="0" smtClean="0"/>
              <a:t>)</a:t>
            </a:r>
            <a:br>
              <a:rPr lang="en-US" sz="1800" b="1" dirty="0" smtClean="0"/>
            </a:br>
            <a:r>
              <a:rPr lang="ru-RU" sz="1800" b="1" dirty="0" smtClean="0">
                <a:sym typeface="Symbol"/>
              </a:rPr>
              <a:t>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CH</a:t>
            </a:r>
            <a:r>
              <a:rPr lang="en-US" sz="1800" b="1" baseline="-25000" dirty="0" smtClean="0"/>
              <a:t>3</a:t>
            </a:r>
            <a:endParaRPr lang="ru-RU" sz="1800" dirty="0" smtClean="0"/>
          </a:p>
          <a:p>
            <a:r>
              <a:rPr lang="en-US" sz="1800" b="1" dirty="0" smtClean="0"/>
              <a:t>III. </a:t>
            </a:r>
            <a:r>
              <a:rPr lang="ru-RU" sz="1800" b="1" dirty="0" smtClean="0"/>
              <a:t>Окисление </a:t>
            </a:r>
            <a:r>
              <a:rPr lang="ru-RU" sz="1800" b="1" dirty="0" err="1" smtClean="0"/>
              <a:t>алканов</a:t>
            </a:r>
            <a:endParaRPr lang="ru-RU" sz="1800" dirty="0" smtClean="0"/>
          </a:p>
          <a:p>
            <a:r>
              <a:rPr lang="ru-RU" sz="1800" dirty="0" smtClean="0"/>
              <a:t>При обычной температуре </a:t>
            </a:r>
            <a:r>
              <a:rPr lang="ru-RU" sz="1800" dirty="0" err="1" smtClean="0"/>
              <a:t>алканы</a:t>
            </a:r>
            <a:r>
              <a:rPr lang="ru-RU" sz="1800" dirty="0" smtClean="0"/>
              <a:t> не вступают в реакции даже с сильными окислителями (Н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Cr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O</a:t>
            </a:r>
            <a:r>
              <a:rPr lang="ru-RU" sz="1800" baseline="-25000" dirty="0" smtClean="0"/>
              <a:t>7</a:t>
            </a:r>
            <a:r>
              <a:rPr lang="ru-RU" sz="1800" dirty="0" smtClean="0"/>
              <a:t>, KMnO</a:t>
            </a:r>
            <a:r>
              <a:rPr lang="ru-RU" sz="1800" baseline="-25000" dirty="0" smtClean="0"/>
              <a:t>4</a:t>
            </a:r>
            <a:r>
              <a:rPr lang="ru-RU" sz="1800" dirty="0" smtClean="0"/>
              <a:t> и т.п.). При внесении в открытое пламя </a:t>
            </a:r>
            <a:r>
              <a:rPr lang="ru-RU" sz="1800" dirty="0" err="1" smtClean="0"/>
              <a:t>алканы</a:t>
            </a:r>
            <a:r>
              <a:rPr lang="ru-RU" sz="1800" dirty="0" smtClean="0"/>
              <a:t> горят. При этом в избытке кислорода происходит их полное окисление до СО</a:t>
            </a:r>
            <a:r>
              <a:rPr lang="ru-RU" sz="1800" baseline="-25000" dirty="0" smtClean="0"/>
              <a:t>2 </a:t>
            </a:r>
            <a:r>
              <a:rPr lang="ru-RU" sz="1800" dirty="0" smtClean="0"/>
              <a:t>и воды. Горение углеводородов приводит к разрыву всех связей С–С и С–Н и сопровождается выделением большого количества тепла (экзотермическая реакция).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42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Получение и свойства алканов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Получение и свойства алканов</dc:title>
  <dc:creator>Андрей</dc:creator>
  <cp:lastModifiedBy>Андрей</cp:lastModifiedBy>
  <cp:revision>5</cp:revision>
  <dcterms:created xsi:type="dcterms:W3CDTF">2020-08-27T06:19:47Z</dcterms:created>
  <dcterms:modified xsi:type="dcterms:W3CDTF">2020-08-27T06:40:24Z</dcterms:modified>
</cp:coreProperties>
</file>